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73" autoAdjust="0"/>
  </p:normalViewPr>
  <p:slideViewPr>
    <p:cSldViewPr snapToGrid="0">
      <p:cViewPr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C0792-D199-CB08-0242-25CDCFA61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CB4C33-19F9-A780-43F5-C28EB63B3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BA5C0-DF19-669F-0723-2490E8A29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F0FC17-E6B8-0FFF-CEC2-30EEC055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8CF37A-AE37-E409-757F-0BC67C903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97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09828-1498-22C3-AC23-C7355E6C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89D3ED-8117-D610-76D0-E0BA8FC59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E63CA8-FE01-A5BC-60CA-C3BDABF6D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C8BB3E-9823-1307-6973-5C5744E2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140C6D-67C2-1358-EF39-11A803585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77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EB6F9ED-A66D-EB3D-2845-A25698E42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12CE6A-EDA1-6531-AD75-0B133CC84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AA38C5-313F-B694-435E-AB05F96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7892FB-471E-219B-0800-BD3A7550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D74675-8461-99F1-B571-1C9DAC204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61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D1E21E-B270-C22D-CBC0-181BA091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3A0B03-2E3C-7564-3719-BBB684C7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04EEA2-DDA0-2371-AC06-9550EDC04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33E6B8-6CF5-3625-C61C-3CC58B4B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AC6A73-C84D-D62A-D5C4-3641F306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70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74278-8232-D8BE-0803-6C0E44A11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5CB742-58EF-9DFA-9F46-ABC28271C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102CC5-89A2-05A9-CEC5-0080FC329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41CA84-BEDE-3178-60B9-2723A76A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9A2C17-E1C7-D893-D5F3-F7685849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36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E3FB0-59D4-B01A-D37A-6E941E5D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A039EB-57EF-320C-311E-B4234E2E55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C4FB81-F258-D452-9C3D-BB3A2D687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405A24-39A9-48E5-7ADE-5897BCEA1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989482-B566-D760-8941-FB5BCDC1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7B0758-AEEB-638C-FEFD-E358C1031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7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261C7-6370-EE92-48FF-6E95D320E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8A0A11-8F54-F4BB-F92F-A8E47BE73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9D923EB-37F5-ABB4-D00D-442318D09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4FF1BE0-28D8-3CD1-E4AD-9E8BF3276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321FEF-3A4E-365B-AD61-26CE907CA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D3777DA-FEE3-71A2-A7AC-1F3BC7658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D7067BB-7B8A-E3FE-0F5E-368C0A4A5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A0CA33E-DD04-7D15-3F53-266BF811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05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F610A-3268-596C-6F81-83E146547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BA58C24-149A-BA0B-96B5-77B674AF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E42A6D-13FC-A2DD-988E-9E087799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71B2057-947E-1F34-4515-4F52B960D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93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D5EBA5-8E00-8C88-B253-B5878081A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4F94E23-3FA0-B0C3-9824-E647F86B1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A707969-E793-CD70-B2E0-C2011816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4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9673D-DE8B-C113-1F49-7122F5602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9FD091-EF0B-1BA7-0856-0BD6C196C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5F7132E-6439-5F30-7109-98018D2F4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5A423A-B26C-79F1-5BCF-1C9033B7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EE4A8B-9556-F054-E489-17350917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4791E8-53E4-E3CA-5534-22436BCBF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1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A7B05-4E51-E3D4-C5F6-EC85EF99A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5637D24-F736-DCDB-2FC3-29B9DAFB58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C7613B-22CF-68D5-E6EF-9AABE712F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32C65A8-CDE4-8A66-E3DE-811302D5E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5FE0CA-6993-DE72-8A32-7123D4A26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CC5D33-F136-C01D-6E8E-45F985F2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2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DB7FA11-9775-71B1-6D02-9FC79AF1F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628195D-FF07-E626-2E7D-AF87DDBA9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A57BA4-2EB6-07EE-EFC7-F024F59F16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E686C-1A77-4A48-9D5D-5E8C728FB42C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1676E0-7B54-109E-FDB0-6AC9EF960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DCB22B-667E-628E-2594-326BA0451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44031-D7CB-432C-A55C-40D815C11E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05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B97FD-F581-741B-2447-95A54EB46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48145"/>
            <a:ext cx="9337964" cy="480291"/>
          </a:xfrm>
        </p:spPr>
        <p:txBody>
          <a:bodyPr>
            <a:normAutofit fontScale="90000"/>
          </a:bodyPr>
          <a:lstStyle/>
          <a:p>
            <a:r>
              <a:rPr lang="pt-BR" sz="2500" b="1" dirty="0"/>
              <a:t>FLUXOGRAMA DE ABERTURA E REGULARIZAÇÃO DE EMPRESAS </a:t>
            </a:r>
            <a:br>
              <a:rPr lang="pt-BR" sz="2500" b="1" dirty="0"/>
            </a:br>
            <a:r>
              <a:rPr lang="pt-BR" sz="2500" b="1" dirty="0"/>
              <a:t> MUNICÍPIO DE TRABIJU PARA SISTEMA FACILTASP</a:t>
            </a:r>
          </a:p>
        </p:txBody>
      </p:sp>
      <p:sp>
        <p:nvSpPr>
          <p:cNvPr id="4" name="Fluxograma: Processo Alternativo 3">
            <a:extLst>
              <a:ext uri="{FF2B5EF4-FFF2-40B4-BE49-F238E27FC236}">
                <a16:creationId xmlns:a16="http://schemas.microsoft.com/office/drawing/2014/main" id="{DE0DD631-004C-886C-32E4-4AE005CF8AEB}"/>
              </a:ext>
            </a:extLst>
          </p:cNvPr>
          <p:cNvSpPr/>
          <p:nvPr/>
        </p:nvSpPr>
        <p:spPr>
          <a:xfrm>
            <a:off x="345604" y="2973678"/>
            <a:ext cx="508000" cy="295564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Início</a:t>
            </a: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49CBD6DA-7589-35EA-4CBE-51F8BEDBB3D8}"/>
              </a:ext>
            </a:extLst>
          </p:cNvPr>
          <p:cNvSpPr/>
          <p:nvPr/>
        </p:nvSpPr>
        <p:spPr>
          <a:xfrm flipV="1">
            <a:off x="864568" y="3103756"/>
            <a:ext cx="129309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D75FBAC-49E7-C0D1-9412-42707617018A}"/>
              </a:ext>
            </a:extLst>
          </p:cNvPr>
          <p:cNvSpPr/>
          <p:nvPr/>
        </p:nvSpPr>
        <p:spPr>
          <a:xfrm>
            <a:off x="1039249" y="2986515"/>
            <a:ext cx="508000" cy="369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/>
              <a:t>Solicitação do Interessado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7B1C818F-C63E-2C43-0AB7-57888EE42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901" y="3086985"/>
            <a:ext cx="146317" cy="7925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8C85CB07-7789-915E-7212-9DFF59529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563" y="3086987"/>
            <a:ext cx="146317" cy="79255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6B66899-8E34-71AF-DA48-146B3F2E8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263" y="3097949"/>
            <a:ext cx="146317" cy="79255"/>
          </a:xfrm>
          <a:prstGeom prst="rect">
            <a:avLst/>
          </a:prstGeom>
        </p:spPr>
      </p:pic>
      <p:sp>
        <p:nvSpPr>
          <p:cNvPr id="14" name="Fluxograma: Decisão 13">
            <a:extLst>
              <a:ext uri="{FF2B5EF4-FFF2-40B4-BE49-F238E27FC236}">
                <a16:creationId xmlns:a16="http://schemas.microsoft.com/office/drawing/2014/main" id="{D55A9CCC-6B83-A631-F746-8DE71091D6DB}"/>
              </a:ext>
            </a:extLst>
          </p:cNvPr>
          <p:cNvSpPr/>
          <p:nvPr/>
        </p:nvSpPr>
        <p:spPr>
          <a:xfrm>
            <a:off x="3310978" y="2884287"/>
            <a:ext cx="692265" cy="500641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Fluxograma: Decisão 14">
            <a:extLst>
              <a:ext uri="{FF2B5EF4-FFF2-40B4-BE49-F238E27FC236}">
                <a16:creationId xmlns:a16="http://schemas.microsoft.com/office/drawing/2014/main" id="{E34B5DFC-525A-85CE-3D96-B75980185D0C}"/>
              </a:ext>
            </a:extLst>
          </p:cNvPr>
          <p:cNvSpPr/>
          <p:nvPr/>
        </p:nvSpPr>
        <p:spPr>
          <a:xfrm>
            <a:off x="4958500" y="2854703"/>
            <a:ext cx="692265" cy="480291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3ACD698B-6681-28EF-85AD-1C2E5D672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752" y="3081832"/>
            <a:ext cx="146317" cy="79255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25B8AE03-1CE5-138C-8D6C-4FE67F390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583951" y="2711862"/>
            <a:ext cx="146317" cy="79255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F8261E26-1F9C-32E6-4379-7AA6A3EF3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580494" y="3462530"/>
            <a:ext cx="146317" cy="79255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59953605-6BA8-DE68-BCBD-8AFF9C05F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199" y="3071345"/>
            <a:ext cx="146317" cy="79255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CF4CAA6E-10DA-0A25-B9B1-2E3CCFBBD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004" y="2672232"/>
            <a:ext cx="79255" cy="146317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B8E27B34-5EE8-9441-16B0-EE13403B58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5281" y="3388295"/>
            <a:ext cx="79255" cy="146317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CE55197C-6B0E-E898-2EC4-7C973EDD7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934" y="3031547"/>
            <a:ext cx="146317" cy="79255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BDADD4F2-57ED-12DD-5371-F90B03083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5190" y="3031648"/>
            <a:ext cx="146317" cy="79255"/>
          </a:xfrm>
          <a:prstGeom prst="rect">
            <a:avLst/>
          </a:prstGeom>
        </p:spPr>
      </p:pic>
      <p:pic>
        <p:nvPicPr>
          <p:cNvPr id="33" name="Imagem 32">
            <a:extLst>
              <a:ext uri="{FF2B5EF4-FFF2-40B4-BE49-F238E27FC236}">
                <a16:creationId xmlns:a16="http://schemas.microsoft.com/office/drawing/2014/main" id="{B889841C-A450-5EA5-44C1-764C6EE8F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266" y="3055217"/>
            <a:ext cx="146317" cy="79255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id="{CCA59FD4-F307-655A-9541-E00126B56E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3133" y="2906476"/>
            <a:ext cx="524301" cy="364345"/>
          </a:xfrm>
          <a:prstGeom prst="rect">
            <a:avLst/>
          </a:prstGeom>
        </p:spPr>
      </p:pic>
      <p:pic>
        <p:nvPicPr>
          <p:cNvPr id="36" name="Imagem 35">
            <a:extLst>
              <a:ext uri="{FF2B5EF4-FFF2-40B4-BE49-F238E27FC236}">
                <a16:creationId xmlns:a16="http://schemas.microsoft.com/office/drawing/2014/main" id="{0AF200D4-908B-5127-6B56-2935FA871A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1455" y="2886508"/>
            <a:ext cx="582621" cy="404872"/>
          </a:xfrm>
          <a:prstGeom prst="rect">
            <a:avLst/>
          </a:prstGeom>
        </p:spPr>
      </p:pic>
      <p:pic>
        <p:nvPicPr>
          <p:cNvPr id="37" name="Imagem 36">
            <a:extLst>
              <a:ext uri="{FF2B5EF4-FFF2-40B4-BE49-F238E27FC236}">
                <a16:creationId xmlns:a16="http://schemas.microsoft.com/office/drawing/2014/main" id="{C670331D-97E6-7208-0A83-30F7F05CE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980" y="3024501"/>
            <a:ext cx="146317" cy="79255"/>
          </a:xfrm>
          <a:prstGeom prst="rect">
            <a:avLst/>
          </a:prstGeom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id="{A9B7DDD5-C79A-2D3C-A4EB-6AE2BF1DB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701" y="3043207"/>
            <a:ext cx="146317" cy="79255"/>
          </a:xfrm>
          <a:prstGeom prst="rect">
            <a:avLst/>
          </a:prstGeom>
        </p:spPr>
      </p:pic>
      <p:pic>
        <p:nvPicPr>
          <p:cNvPr id="39" name="Imagem 38">
            <a:extLst>
              <a:ext uri="{FF2B5EF4-FFF2-40B4-BE49-F238E27FC236}">
                <a16:creationId xmlns:a16="http://schemas.microsoft.com/office/drawing/2014/main" id="{F3B5F2FC-27C5-AF76-E717-A2651D29E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3943" y="3047357"/>
            <a:ext cx="146317" cy="79255"/>
          </a:xfrm>
          <a:prstGeom prst="rect">
            <a:avLst/>
          </a:prstGeom>
        </p:spPr>
      </p:pic>
      <p:pic>
        <p:nvPicPr>
          <p:cNvPr id="40" name="Imagem 39">
            <a:extLst>
              <a:ext uri="{FF2B5EF4-FFF2-40B4-BE49-F238E27FC236}">
                <a16:creationId xmlns:a16="http://schemas.microsoft.com/office/drawing/2014/main" id="{60FCCAE6-73E6-95B6-A76A-AE4424B47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1590" y="2645784"/>
            <a:ext cx="96884" cy="178863"/>
          </a:xfrm>
          <a:prstGeom prst="rect">
            <a:avLst/>
          </a:prstGeom>
        </p:spPr>
      </p:pic>
      <p:pic>
        <p:nvPicPr>
          <p:cNvPr id="41" name="Imagem 40">
            <a:extLst>
              <a:ext uri="{FF2B5EF4-FFF2-40B4-BE49-F238E27FC236}">
                <a16:creationId xmlns:a16="http://schemas.microsoft.com/office/drawing/2014/main" id="{8662D272-700F-43FA-2335-63AD4C12BE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1159" y="3353688"/>
            <a:ext cx="79255" cy="146317"/>
          </a:xfrm>
          <a:prstGeom prst="rect">
            <a:avLst/>
          </a:prstGeom>
        </p:spPr>
      </p:pic>
      <p:pic>
        <p:nvPicPr>
          <p:cNvPr id="42" name="Imagem 41">
            <a:extLst>
              <a:ext uri="{FF2B5EF4-FFF2-40B4-BE49-F238E27FC236}">
                <a16:creationId xmlns:a16="http://schemas.microsoft.com/office/drawing/2014/main" id="{09DB3621-1905-5C78-14D3-4BA0298648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9299" y="3309680"/>
            <a:ext cx="103093" cy="190325"/>
          </a:xfrm>
          <a:prstGeom prst="rect">
            <a:avLst/>
          </a:prstGeom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89C0C2AA-B654-E527-1FB9-9A71B23315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5655" y="3291381"/>
            <a:ext cx="98818" cy="18243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44" name="Imagem 43">
            <a:extLst>
              <a:ext uri="{FF2B5EF4-FFF2-40B4-BE49-F238E27FC236}">
                <a16:creationId xmlns:a16="http://schemas.microsoft.com/office/drawing/2014/main" id="{CF3C24EF-24D4-4AB9-46AD-F8A7F197A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3734" y="2631458"/>
            <a:ext cx="119407" cy="220443"/>
          </a:xfrm>
          <a:prstGeom prst="rect">
            <a:avLst/>
          </a:prstGeom>
        </p:spPr>
      </p:pic>
      <p:pic>
        <p:nvPicPr>
          <p:cNvPr id="45" name="Imagem 44">
            <a:extLst>
              <a:ext uri="{FF2B5EF4-FFF2-40B4-BE49-F238E27FC236}">
                <a16:creationId xmlns:a16="http://schemas.microsoft.com/office/drawing/2014/main" id="{610DC34A-EA79-5006-B358-69033740B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281376" y="2623525"/>
            <a:ext cx="119407" cy="220443"/>
          </a:xfrm>
          <a:prstGeom prst="rect">
            <a:avLst/>
          </a:prstGeom>
        </p:spPr>
      </p:pic>
      <p:pic>
        <p:nvPicPr>
          <p:cNvPr id="46" name="Imagem 45">
            <a:extLst>
              <a:ext uri="{FF2B5EF4-FFF2-40B4-BE49-F238E27FC236}">
                <a16:creationId xmlns:a16="http://schemas.microsoft.com/office/drawing/2014/main" id="{5EDAFC8A-16CA-52C1-23D9-2247EA848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666" y="3037074"/>
            <a:ext cx="146317" cy="79255"/>
          </a:xfrm>
          <a:prstGeom prst="rect">
            <a:avLst/>
          </a:prstGeom>
        </p:spPr>
      </p:pic>
      <p:pic>
        <p:nvPicPr>
          <p:cNvPr id="49" name="Imagem 48">
            <a:extLst>
              <a:ext uri="{FF2B5EF4-FFF2-40B4-BE49-F238E27FC236}">
                <a16:creationId xmlns:a16="http://schemas.microsoft.com/office/drawing/2014/main" id="{39862620-AA23-E9A9-8C48-42D096D20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9395" y="3055217"/>
            <a:ext cx="146317" cy="79255"/>
          </a:xfrm>
          <a:prstGeom prst="rect">
            <a:avLst/>
          </a:prstGeom>
        </p:spPr>
      </p:pic>
      <p:sp>
        <p:nvSpPr>
          <p:cNvPr id="51" name="CaixaDeTexto 50">
            <a:extLst>
              <a:ext uri="{FF2B5EF4-FFF2-40B4-BE49-F238E27FC236}">
                <a16:creationId xmlns:a16="http://schemas.microsoft.com/office/drawing/2014/main" id="{98C0E158-AAFD-0541-6F20-B24F7E36877F}"/>
              </a:ext>
            </a:extLst>
          </p:cNvPr>
          <p:cNvSpPr txBox="1"/>
          <p:nvPr/>
        </p:nvSpPr>
        <p:spPr>
          <a:xfrm>
            <a:off x="1792370" y="2986516"/>
            <a:ext cx="575324" cy="3231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dirty="0"/>
              <a:t>Acesso ao Sistema FACILITASP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EE06E9A8-A887-AD32-DDC0-730DB6888F94}"/>
              </a:ext>
            </a:extLst>
          </p:cNvPr>
          <p:cNvSpPr txBox="1"/>
          <p:nvPr/>
        </p:nvSpPr>
        <p:spPr>
          <a:xfrm>
            <a:off x="2582536" y="2973678"/>
            <a:ext cx="486587" cy="32316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dirty="0"/>
              <a:t>Consulta de Viabilidade</a:t>
            </a:r>
          </a:p>
          <a:p>
            <a:endParaRPr lang="pt-BR" sz="500" dirty="0"/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8B8E3FF4-5C64-57E5-9155-49B4F018FEE5}"/>
              </a:ext>
            </a:extLst>
          </p:cNvPr>
          <p:cNvSpPr txBox="1"/>
          <p:nvPr/>
        </p:nvSpPr>
        <p:spPr>
          <a:xfrm>
            <a:off x="3344300" y="2295706"/>
            <a:ext cx="658942" cy="33855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800" dirty="0"/>
              <a:t>Prosseguir</a:t>
            </a:r>
          </a:p>
          <a:p>
            <a:endParaRPr lang="pt-BR" sz="800" dirty="0"/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59B46A1D-BB82-6334-F504-01C445B9623B}"/>
              </a:ext>
            </a:extLst>
          </p:cNvPr>
          <p:cNvSpPr txBox="1"/>
          <p:nvPr/>
        </p:nvSpPr>
        <p:spPr>
          <a:xfrm>
            <a:off x="3310978" y="3599692"/>
            <a:ext cx="692264" cy="323165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pt-BR" sz="500" dirty="0"/>
          </a:p>
          <a:p>
            <a:pPr algn="ctr"/>
            <a:r>
              <a:rPr lang="pt-BR" sz="500" dirty="0"/>
              <a:t>Ajustar dados</a:t>
            </a:r>
          </a:p>
          <a:p>
            <a:pPr algn="ctr"/>
            <a:endParaRPr lang="pt-BR" sz="500" dirty="0"/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A5759367-7101-E5CA-25D2-C68401D95773}"/>
              </a:ext>
            </a:extLst>
          </p:cNvPr>
          <p:cNvSpPr txBox="1"/>
          <p:nvPr/>
        </p:nvSpPr>
        <p:spPr>
          <a:xfrm>
            <a:off x="4240484" y="2927069"/>
            <a:ext cx="512769" cy="3231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dirty="0"/>
              <a:t>Análise de Zoneamento</a:t>
            </a:r>
          </a:p>
          <a:p>
            <a:r>
              <a:rPr lang="pt-BR" sz="500" dirty="0"/>
              <a:t> 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3289E822-30E6-FBE9-4196-538D77632EBF}"/>
              </a:ext>
            </a:extLst>
          </p:cNvPr>
          <p:cNvSpPr txBox="1"/>
          <p:nvPr/>
        </p:nvSpPr>
        <p:spPr>
          <a:xfrm>
            <a:off x="4980187" y="2295706"/>
            <a:ext cx="648888" cy="33855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800" dirty="0"/>
              <a:t>Prosseguir</a:t>
            </a:r>
          </a:p>
          <a:p>
            <a:pPr algn="ctr"/>
            <a:endParaRPr lang="pt-BR" sz="800" dirty="0"/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01F47CDF-F650-6BE0-30F3-55BDA5D06A8D}"/>
              </a:ext>
            </a:extLst>
          </p:cNvPr>
          <p:cNvSpPr txBox="1"/>
          <p:nvPr/>
        </p:nvSpPr>
        <p:spPr>
          <a:xfrm>
            <a:off x="5023735" y="3575316"/>
            <a:ext cx="627030" cy="323165"/>
          </a:xfrm>
          <a:prstGeom prst="rect">
            <a:avLst/>
          </a:prstGeom>
          <a:solidFill>
            <a:srgbClr val="ED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pt-BR" sz="500" dirty="0">
              <a:solidFill>
                <a:schemeClr val="bg1"/>
              </a:solidFill>
            </a:endParaRPr>
          </a:p>
          <a:p>
            <a:pPr algn="ctr"/>
            <a:r>
              <a:rPr lang="pt-BR" sz="500" dirty="0">
                <a:solidFill>
                  <a:schemeClr val="bg1"/>
                </a:solidFill>
              </a:rPr>
              <a:t>Indeferimento</a:t>
            </a:r>
          </a:p>
          <a:p>
            <a:endParaRPr lang="pt-BR" sz="500" dirty="0">
              <a:solidFill>
                <a:schemeClr val="bg1"/>
              </a:solidFill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5B796CA0-82E5-DEBF-32C2-34837AC0C050}"/>
              </a:ext>
            </a:extLst>
          </p:cNvPr>
          <p:cNvSpPr txBox="1"/>
          <p:nvPr/>
        </p:nvSpPr>
        <p:spPr>
          <a:xfrm>
            <a:off x="5831579" y="2927511"/>
            <a:ext cx="516036" cy="292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400" dirty="0"/>
              <a:t>Registro na Junta Comercial (VRE/</a:t>
            </a:r>
            <a:r>
              <a:rPr lang="pt-BR" sz="400" dirty="0" err="1"/>
              <a:t>Redesim</a:t>
            </a:r>
            <a:r>
              <a:rPr lang="pt-BR" sz="500" dirty="0"/>
              <a:t>)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A7D40B66-980B-6957-9D73-46C60381550D}"/>
              </a:ext>
            </a:extLst>
          </p:cNvPr>
          <p:cNvSpPr txBox="1"/>
          <p:nvPr/>
        </p:nvSpPr>
        <p:spPr>
          <a:xfrm>
            <a:off x="6538570" y="2927069"/>
            <a:ext cx="524301" cy="3231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dirty="0"/>
              <a:t>Geração do CNPJ(Receita Federal)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6708525B-424C-DBAE-CFB3-F332E54C8A17}"/>
              </a:ext>
            </a:extLst>
          </p:cNvPr>
          <p:cNvSpPr txBox="1"/>
          <p:nvPr/>
        </p:nvSpPr>
        <p:spPr>
          <a:xfrm>
            <a:off x="7231507" y="2927069"/>
            <a:ext cx="507247" cy="3385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dirty="0"/>
              <a:t>Integração com Município</a:t>
            </a:r>
          </a:p>
          <a:p>
            <a:endParaRPr lang="pt-BR" sz="100" dirty="0"/>
          </a:p>
        </p:txBody>
      </p:sp>
      <p:pic>
        <p:nvPicPr>
          <p:cNvPr id="65" name="Imagem 64">
            <a:extLst>
              <a:ext uri="{FF2B5EF4-FFF2-40B4-BE49-F238E27FC236}">
                <a16:creationId xmlns:a16="http://schemas.microsoft.com/office/drawing/2014/main" id="{AB200D1C-4178-07A5-1AA5-58C71D1DD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5210" y="3050045"/>
            <a:ext cx="146317" cy="79255"/>
          </a:xfrm>
          <a:prstGeom prst="rect">
            <a:avLst/>
          </a:prstGeom>
        </p:spPr>
      </p:pic>
      <p:sp>
        <p:nvSpPr>
          <p:cNvPr id="66" name="CaixaDeTexto 65">
            <a:extLst>
              <a:ext uri="{FF2B5EF4-FFF2-40B4-BE49-F238E27FC236}">
                <a16:creationId xmlns:a16="http://schemas.microsoft.com/office/drawing/2014/main" id="{A79F3B06-BECF-A09D-D806-2C516E3F3D8A}"/>
              </a:ext>
            </a:extLst>
          </p:cNvPr>
          <p:cNvSpPr txBox="1"/>
          <p:nvPr/>
        </p:nvSpPr>
        <p:spPr>
          <a:xfrm>
            <a:off x="7913906" y="2862656"/>
            <a:ext cx="439096" cy="4770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pt-BR" sz="500" dirty="0"/>
          </a:p>
          <a:p>
            <a:r>
              <a:rPr lang="pt-BR" sz="500" dirty="0"/>
              <a:t>Inscrição Municipal</a:t>
            </a:r>
          </a:p>
          <a:p>
            <a:endParaRPr lang="pt-BR" sz="500" dirty="0"/>
          </a:p>
          <a:p>
            <a:endParaRPr lang="pt-BR" sz="500" dirty="0"/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C723360F-15B7-68F1-0FCF-F83A8A32BDBC}"/>
              </a:ext>
            </a:extLst>
          </p:cNvPr>
          <p:cNvSpPr txBox="1"/>
          <p:nvPr/>
        </p:nvSpPr>
        <p:spPr>
          <a:xfrm>
            <a:off x="10861964" y="2824648"/>
            <a:ext cx="494383" cy="47705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pt-BR" sz="200" dirty="0"/>
          </a:p>
          <a:p>
            <a:pPr algn="ctr"/>
            <a:r>
              <a:rPr lang="pt-BR" sz="600" b="1" dirty="0"/>
              <a:t>Empresa Apta a operar</a:t>
            </a:r>
          </a:p>
          <a:p>
            <a:endParaRPr lang="pt-BR" sz="500" dirty="0"/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E7046144-B874-06FD-E0D0-6D6D957DB606}"/>
              </a:ext>
            </a:extLst>
          </p:cNvPr>
          <p:cNvSpPr/>
          <p:nvPr/>
        </p:nvSpPr>
        <p:spPr>
          <a:xfrm>
            <a:off x="11543314" y="2973678"/>
            <a:ext cx="494383" cy="20352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/>
              <a:t>FIM</a:t>
            </a:r>
          </a:p>
        </p:txBody>
      </p:sp>
      <p:sp>
        <p:nvSpPr>
          <p:cNvPr id="71" name="Fluxograma: Decisão 70">
            <a:extLst>
              <a:ext uri="{FF2B5EF4-FFF2-40B4-BE49-F238E27FC236}">
                <a16:creationId xmlns:a16="http://schemas.microsoft.com/office/drawing/2014/main" id="{EB5B86AD-8BD9-9103-B533-69019301CE67}"/>
              </a:ext>
            </a:extLst>
          </p:cNvPr>
          <p:cNvSpPr/>
          <p:nvPr/>
        </p:nvSpPr>
        <p:spPr>
          <a:xfrm>
            <a:off x="8560596" y="2872142"/>
            <a:ext cx="560383" cy="462851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00" dirty="0"/>
          </a:p>
          <a:p>
            <a:pPr algn="ctr"/>
            <a:endParaRPr lang="pt-BR" sz="300" dirty="0"/>
          </a:p>
          <a:p>
            <a:pPr algn="ctr"/>
            <a:endParaRPr lang="pt-BR" sz="500" dirty="0"/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25359812-2F5C-ABEB-F736-DF0314573953}"/>
              </a:ext>
            </a:extLst>
          </p:cNvPr>
          <p:cNvSpPr txBox="1"/>
          <p:nvPr/>
        </p:nvSpPr>
        <p:spPr>
          <a:xfrm>
            <a:off x="8574089" y="2986515"/>
            <a:ext cx="556147" cy="2769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400" dirty="0">
                <a:solidFill>
                  <a:schemeClr val="bg1"/>
                </a:solidFill>
              </a:rPr>
              <a:t> Atividade de              baixo, médio e alto risco?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E1AF4E2C-CC18-85C1-3B41-61E444602968}"/>
              </a:ext>
            </a:extLst>
          </p:cNvPr>
          <p:cNvSpPr txBox="1"/>
          <p:nvPr/>
        </p:nvSpPr>
        <p:spPr>
          <a:xfrm>
            <a:off x="8599578" y="2318789"/>
            <a:ext cx="456990" cy="292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pt-BR" sz="200" dirty="0"/>
          </a:p>
          <a:p>
            <a:pPr algn="ctr"/>
            <a:r>
              <a:rPr lang="pt-BR" sz="900" b="1" dirty="0"/>
              <a:t>Sim</a:t>
            </a:r>
            <a:endParaRPr lang="pt-BR" sz="200" b="1" dirty="0"/>
          </a:p>
          <a:p>
            <a:pPr algn="ctr"/>
            <a:endParaRPr lang="pt-BR" sz="200" dirty="0"/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65D3DA8A-E844-64D8-32DF-736A577D9803}"/>
              </a:ext>
            </a:extLst>
          </p:cNvPr>
          <p:cNvSpPr txBox="1"/>
          <p:nvPr/>
        </p:nvSpPr>
        <p:spPr>
          <a:xfrm>
            <a:off x="9380797" y="2318789"/>
            <a:ext cx="456990" cy="26161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00" b="1" dirty="0"/>
              <a:t>Emissão de Licença</a:t>
            </a:r>
            <a:endParaRPr lang="pt-BR" sz="200" b="1" dirty="0"/>
          </a:p>
          <a:p>
            <a:pPr algn="ctr"/>
            <a:endParaRPr lang="pt-BR" sz="100" b="1" dirty="0"/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AC952302-4AC6-ABAE-03A5-1E8FB7852A3D}"/>
              </a:ext>
            </a:extLst>
          </p:cNvPr>
          <p:cNvSpPr txBox="1"/>
          <p:nvPr/>
        </p:nvSpPr>
        <p:spPr>
          <a:xfrm>
            <a:off x="10115613" y="2329425"/>
            <a:ext cx="524301" cy="23083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900" b="1" dirty="0"/>
              <a:t>Sim</a:t>
            </a:r>
          </a:p>
        </p:txBody>
      </p:sp>
      <p:cxnSp>
        <p:nvCxnSpPr>
          <p:cNvPr id="77" name="Conector de Seta Reta 76">
            <a:extLst>
              <a:ext uri="{FF2B5EF4-FFF2-40B4-BE49-F238E27FC236}">
                <a16:creationId xmlns:a16="http://schemas.microsoft.com/office/drawing/2014/main" id="{4165102E-E015-640D-B6F0-331E06F40B68}"/>
              </a:ext>
            </a:extLst>
          </p:cNvPr>
          <p:cNvCxnSpPr>
            <a:stCxn id="74" idx="3"/>
            <a:endCxn id="75" idx="1"/>
          </p:cNvCxnSpPr>
          <p:nvPr/>
        </p:nvCxnSpPr>
        <p:spPr>
          <a:xfrm flipV="1">
            <a:off x="9837787" y="2444841"/>
            <a:ext cx="277826" cy="475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2A2DDC49-AD63-35A1-FD5E-6099C1FAAC01}"/>
              </a:ext>
            </a:extLst>
          </p:cNvPr>
          <p:cNvSpPr txBox="1"/>
          <p:nvPr/>
        </p:nvSpPr>
        <p:spPr>
          <a:xfrm>
            <a:off x="8599578" y="3534612"/>
            <a:ext cx="416915" cy="23083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900" dirty="0"/>
              <a:t>Não</a:t>
            </a: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7959CEB1-A172-0C49-FFF5-E59BF94AA102}"/>
              </a:ext>
            </a:extLst>
          </p:cNvPr>
          <p:cNvSpPr txBox="1"/>
          <p:nvPr/>
        </p:nvSpPr>
        <p:spPr>
          <a:xfrm>
            <a:off x="10218693" y="3504593"/>
            <a:ext cx="583290" cy="169277"/>
          </a:xfrm>
          <a:prstGeom prst="rect">
            <a:avLst/>
          </a:prstGeom>
          <a:solidFill>
            <a:srgbClr val="ED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500" dirty="0"/>
              <a:t>Regularização</a:t>
            </a:r>
          </a:p>
        </p:txBody>
      </p: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F82BDF98-5D07-8AC7-D170-4997C274FDAC}"/>
              </a:ext>
            </a:extLst>
          </p:cNvPr>
          <p:cNvSpPr txBox="1"/>
          <p:nvPr/>
        </p:nvSpPr>
        <p:spPr>
          <a:xfrm>
            <a:off x="9166903" y="3534612"/>
            <a:ext cx="913357" cy="4001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500" dirty="0"/>
              <a:t>Análise dos Órgãos:</a:t>
            </a:r>
          </a:p>
          <a:p>
            <a:r>
              <a:rPr lang="pt-BR" sz="500" dirty="0"/>
              <a:t>*Vigilância Sanitária</a:t>
            </a:r>
          </a:p>
          <a:p>
            <a:r>
              <a:rPr lang="pt-BR" sz="500" dirty="0"/>
              <a:t>*Meio Ambiente</a:t>
            </a:r>
          </a:p>
          <a:p>
            <a:r>
              <a:rPr lang="pt-BR" sz="500" dirty="0"/>
              <a:t>*Corpo de Bombeiros</a:t>
            </a:r>
          </a:p>
        </p:txBody>
      </p: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493D92D5-7DF5-844C-5DA4-ED914EDD5E16}"/>
              </a:ext>
            </a:extLst>
          </p:cNvPr>
          <p:cNvCxnSpPr/>
          <p:nvPr/>
        </p:nvCxnSpPr>
        <p:spPr>
          <a:xfrm>
            <a:off x="9016493" y="3201959"/>
            <a:ext cx="211297" cy="33265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Imagem 84">
            <a:extLst>
              <a:ext uri="{FF2B5EF4-FFF2-40B4-BE49-F238E27FC236}">
                <a16:creationId xmlns:a16="http://schemas.microsoft.com/office/drawing/2014/main" id="{1EF02C30-02FC-C933-4A20-8E44DCEC02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0011" y="361038"/>
            <a:ext cx="833354" cy="1082478"/>
          </a:xfrm>
          <a:prstGeom prst="rect">
            <a:avLst/>
          </a:prstGeom>
        </p:spPr>
      </p:pic>
      <p:sp>
        <p:nvSpPr>
          <p:cNvPr id="86" name="CaixaDeTexto 85">
            <a:extLst>
              <a:ext uri="{FF2B5EF4-FFF2-40B4-BE49-F238E27FC236}">
                <a16:creationId xmlns:a16="http://schemas.microsoft.com/office/drawing/2014/main" id="{3099AA7B-4B54-24CA-3D76-E96F50A6B11C}"/>
              </a:ext>
            </a:extLst>
          </p:cNvPr>
          <p:cNvSpPr txBox="1"/>
          <p:nvPr/>
        </p:nvSpPr>
        <p:spPr>
          <a:xfrm>
            <a:off x="3439327" y="3055216"/>
            <a:ext cx="47045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solidFill>
                  <a:schemeClr val="bg1"/>
                </a:solidFill>
              </a:rPr>
              <a:t>Decisão</a:t>
            </a:r>
          </a:p>
        </p:txBody>
      </p: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E0E9A9C3-E910-B279-ED07-0ADFD708A31A}"/>
              </a:ext>
            </a:extLst>
          </p:cNvPr>
          <p:cNvSpPr txBox="1"/>
          <p:nvPr/>
        </p:nvSpPr>
        <p:spPr>
          <a:xfrm>
            <a:off x="9388440" y="3004011"/>
            <a:ext cx="40881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solidFill>
                  <a:schemeClr val="bg1"/>
                </a:solidFill>
              </a:rPr>
              <a:t>Decisão</a:t>
            </a:r>
          </a:p>
        </p:txBody>
      </p: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685D273F-3D86-C0AF-80E5-E85CEF4EEC14}"/>
              </a:ext>
            </a:extLst>
          </p:cNvPr>
          <p:cNvSpPr txBox="1"/>
          <p:nvPr/>
        </p:nvSpPr>
        <p:spPr>
          <a:xfrm>
            <a:off x="10160078" y="3001903"/>
            <a:ext cx="39041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solidFill>
                  <a:schemeClr val="bg1"/>
                </a:solidFill>
              </a:rPr>
              <a:t>Decisão</a:t>
            </a:r>
          </a:p>
        </p:txBody>
      </p:sp>
      <p:sp>
        <p:nvSpPr>
          <p:cNvPr id="89" name="CaixaDeTexto 88">
            <a:extLst>
              <a:ext uri="{FF2B5EF4-FFF2-40B4-BE49-F238E27FC236}">
                <a16:creationId xmlns:a16="http://schemas.microsoft.com/office/drawing/2014/main" id="{CF595C81-8A61-7AEF-1AE6-42BBC3E42C83}"/>
              </a:ext>
            </a:extLst>
          </p:cNvPr>
          <p:cNvSpPr txBox="1"/>
          <p:nvPr/>
        </p:nvSpPr>
        <p:spPr>
          <a:xfrm>
            <a:off x="5090058" y="2986535"/>
            <a:ext cx="40058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solidFill>
                  <a:schemeClr val="bg1"/>
                </a:solidFill>
              </a:rPr>
              <a:t>Decisão</a:t>
            </a:r>
          </a:p>
        </p:txBody>
      </p:sp>
      <p:cxnSp>
        <p:nvCxnSpPr>
          <p:cNvPr id="92" name="Conector: Angulado 91">
            <a:extLst>
              <a:ext uri="{FF2B5EF4-FFF2-40B4-BE49-F238E27FC236}">
                <a16:creationId xmlns:a16="http://schemas.microsoft.com/office/drawing/2014/main" id="{3CF65E28-5190-6201-6403-E7B5664F5296}"/>
              </a:ext>
            </a:extLst>
          </p:cNvPr>
          <p:cNvCxnSpPr>
            <a:stCxn id="79" idx="2"/>
            <a:endCxn id="80" idx="3"/>
          </p:cNvCxnSpPr>
          <p:nvPr/>
        </p:nvCxnSpPr>
        <p:spPr>
          <a:xfrm rot="5400000">
            <a:off x="10264901" y="3489229"/>
            <a:ext cx="60797" cy="43007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: Angulado 6">
            <a:extLst>
              <a:ext uri="{FF2B5EF4-FFF2-40B4-BE49-F238E27FC236}">
                <a16:creationId xmlns:a16="http://schemas.microsoft.com/office/drawing/2014/main" id="{97F3946F-0A95-7AFA-A2BF-06E3C1ACFA92}"/>
              </a:ext>
            </a:extLst>
          </p:cNvPr>
          <p:cNvCxnSpPr>
            <a:stCxn id="75" idx="3"/>
            <a:endCxn id="67" idx="0"/>
          </p:cNvCxnSpPr>
          <p:nvPr/>
        </p:nvCxnSpPr>
        <p:spPr>
          <a:xfrm>
            <a:off x="10639914" y="2444841"/>
            <a:ext cx="469242" cy="37980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948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96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FLUXOGRAMA DE ABERTURA E REGULARIZAÇÃO DE EMPRESAS   MUNICÍPIO DE TRABIJU PARA SISTEMA FACILTASP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Lançadoria Trabiju</dc:creator>
  <cp:lastModifiedBy>Lançadoria Trabiju</cp:lastModifiedBy>
  <cp:revision>12</cp:revision>
  <cp:lastPrinted>2026-04-10T15:21:52Z</cp:lastPrinted>
  <dcterms:created xsi:type="dcterms:W3CDTF">2026-04-10T11:53:37Z</dcterms:created>
  <dcterms:modified xsi:type="dcterms:W3CDTF">2026-04-10T20:18:25Z</dcterms:modified>
</cp:coreProperties>
</file>